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60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99FF"/>
    <a:srgbClr val="FFCCFF"/>
    <a:srgbClr val="9BDA46"/>
    <a:srgbClr val="CCCCFF"/>
    <a:srgbClr val="CCECFF"/>
    <a:srgbClr val="66FFFF"/>
    <a:srgbClr val="CCFF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47" autoAdjust="0"/>
    <p:restoredTop sz="94660"/>
  </p:normalViewPr>
  <p:slideViewPr>
    <p:cSldViewPr snapToGrid="0">
      <p:cViewPr varScale="1">
        <p:scale>
          <a:sx n="80" d="100"/>
          <a:sy n="80" d="100"/>
        </p:scale>
        <p:origin x="26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9565" cy="493868"/>
          </a:xfrm>
          <a:prstGeom prst="rect">
            <a:avLst/>
          </a:prstGeom>
        </p:spPr>
        <p:txBody>
          <a:bodyPr vert="horz" lIns="90721" tIns="45361" rIns="90721" bIns="45361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630" y="0"/>
            <a:ext cx="2919565" cy="493868"/>
          </a:xfrm>
          <a:prstGeom prst="rect">
            <a:avLst/>
          </a:prstGeom>
        </p:spPr>
        <p:txBody>
          <a:bodyPr vert="horz" lIns="90721" tIns="45361" rIns="90721" bIns="45361" rtlCol="0"/>
          <a:lstStyle>
            <a:lvl1pPr algn="r">
              <a:defRPr sz="1100"/>
            </a:lvl1pPr>
          </a:lstStyle>
          <a:p>
            <a:fld id="{3E054DDD-1945-4BC5-ABE8-44634BC618EA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21" tIns="45361" rIns="90721" bIns="453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266" y="4747763"/>
            <a:ext cx="5389240" cy="3884673"/>
          </a:xfrm>
          <a:prstGeom prst="rect">
            <a:avLst/>
          </a:prstGeom>
        </p:spPr>
        <p:txBody>
          <a:bodyPr vert="horz" lIns="90721" tIns="45361" rIns="90721" bIns="4536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2445"/>
            <a:ext cx="2919565" cy="493868"/>
          </a:xfrm>
          <a:prstGeom prst="rect">
            <a:avLst/>
          </a:prstGeom>
        </p:spPr>
        <p:txBody>
          <a:bodyPr vert="horz" lIns="90721" tIns="45361" rIns="90721" bIns="45361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630" y="9372445"/>
            <a:ext cx="2919565" cy="493868"/>
          </a:xfrm>
          <a:prstGeom prst="rect">
            <a:avLst/>
          </a:prstGeom>
        </p:spPr>
        <p:txBody>
          <a:bodyPr vert="horz" lIns="90721" tIns="45361" rIns="90721" bIns="45361" rtlCol="0" anchor="b"/>
          <a:lstStyle>
            <a:lvl1pPr algn="r">
              <a:defRPr sz="1100"/>
            </a:lvl1pPr>
          </a:lstStyle>
          <a:p>
            <a:fld id="{83EAAD13-6233-48AA-A104-F9B9B640E8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40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16150" y="1233488"/>
            <a:ext cx="230346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AAD13-6233-48AA-A104-F9B9B640E8F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291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46ECE3-F52E-4873-ADF7-0E8B01DDA7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42D3719-2AD4-CAF9-2EE0-59E08042E7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0CFD1C-D948-83A0-0532-68148A07D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CC8E-2E2C-4D3A-BE40-DFE9F1920DB6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97CC31-EC89-59ED-2E17-6F1CA2213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97B00A-1A0D-EFAC-3D81-FD462A66D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07D4D-7BB0-4534-BD45-4613EB05D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378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332BA9-7E29-BB51-9F71-4539751F0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71F3D62-FD83-31A7-2DC6-5043A60339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93F02D-12C1-B9AE-7435-4E2A17E77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CC8E-2E2C-4D3A-BE40-DFE9F1920DB6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130374-B786-52C0-AD05-2557FE3B9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357567-9862-8312-F297-04B41FA88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07D4D-7BB0-4534-BD45-4613EB05D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037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F27D54A-A0E4-C637-F157-035B73ACA7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8FE3AF-62F5-8CA8-C831-CB575C658E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0FF0E1-2564-EA94-E4AF-A36380F98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CC8E-2E2C-4D3A-BE40-DFE9F1920DB6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9DA051-B400-E3D9-2ED5-FD2690560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A9D8A0-2FB3-AA24-BD87-35AAEAC7F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07D4D-7BB0-4534-BD45-4613EB05D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013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B5DA64-14D1-BF66-B420-6047D940D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E8973E-C695-6A6A-79FF-BF1D37BE0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A47884-ABC5-C9B9-A105-EA837ADBD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CC8E-2E2C-4D3A-BE40-DFE9F1920DB6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630684-8540-FF94-0AFD-5709B6C59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5792D7-1BEC-9D1A-FFDC-A9B29D7E5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07D4D-7BB0-4534-BD45-4613EB05D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588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7415B5-0217-3280-CFB7-5024B12B2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BECC352-4108-AC43-A0DC-F9DB7E980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2846C6-9CBE-6907-551A-210B0536F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CC8E-2E2C-4D3A-BE40-DFE9F1920DB6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EEBD92-392A-81F3-0848-39BAA7EDA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76EB1A-4147-3E6F-CB87-EE568F89B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07D4D-7BB0-4534-BD45-4613EB05D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891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CF4E16-45D3-A3A4-0D2E-AA35175FA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54EFD75-3131-8937-9BAD-FB47153289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6FDCBE5-EAD9-D45E-9195-557FF9D145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31EFC5-50CD-FD4D-1599-93CD2CFD1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CC8E-2E2C-4D3A-BE40-DFE9F1920DB6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89B8A29-A8D1-1DA6-5A0B-0E67B92D4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536E6B3-9968-2BF8-C5FC-00F1B477F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07D4D-7BB0-4534-BD45-4613EB05D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744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4911FB-401C-9E28-D3DB-80DE338D7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FF5C696-E318-979F-A3C5-A21A7AE5E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5DE6080-8700-D96D-CB1B-3377536E69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A1E2667-0638-F5AE-218D-1FACD0CDDA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DA898BC-7D69-992A-6A8A-649138E888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45C6164-24DE-861E-4FC9-EDFB2161F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CC8E-2E2C-4D3A-BE40-DFE9F1920DB6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51881D2-9003-07ED-99B1-C41FCDA96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0086F3D-1085-DC8F-4BEC-DAAB4DECE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07D4D-7BB0-4534-BD45-4613EB05D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924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223F13-8E78-4652-2795-8D21FA907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18A4EF5-9121-2FAF-4A5A-BDA46C9EC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CC8E-2E2C-4D3A-BE40-DFE9F1920DB6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997B5AB-D1B0-6E1D-926E-66668D55B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9E3618F-2270-13E7-8FEE-B0B08A6E4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07D4D-7BB0-4534-BD45-4613EB05D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8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814B505-0BE8-9CE1-A5D4-720C43946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CC8E-2E2C-4D3A-BE40-DFE9F1920DB6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10A4944-8973-6FB2-51F0-4B554E48B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A895EEF-1608-F1A0-7F65-05EA59465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07D4D-7BB0-4534-BD45-4613EB05D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683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8E7874-BBE7-E9FD-9B48-CD8F92C26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9F1E2A-66F6-8CBF-4046-E6D082778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B50E67C-D62E-DA5A-D383-37BC1A4DCC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CD56A31-88FD-FC7D-29A1-04DCD60E4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CC8E-2E2C-4D3A-BE40-DFE9F1920DB6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2E9713A-1418-4D7F-C50A-2F8E5482A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CA5D0D9-4401-88E3-60DB-35EBDF358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07D4D-7BB0-4534-BD45-4613EB05D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0473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C0D893-0F38-2CD2-32FF-5C473DF83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2325B14-8EE8-2185-3001-15FB90897A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C50AC0B-AC42-0601-C494-1B3283073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F0EAA8C-77A8-768A-B7CB-BECCBA988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CC8E-2E2C-4D3A-BE40-DFE9F1920DB6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E613A11-E6EC-70D2-DD3B-C309D8976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DCCFBE-2884-3D8F-C816-6F0169228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07D4D-7BB0-4534-BD45-4613EB05D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23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7359F6E-680D-BAF9-2499-2843FA7BC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D9EFF91-CBCD-554C-5286-85921C56A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CA9A1E-5DC3-B4E0-BC35-A92C4A929A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1CC8E-2E2C-4D3A-BE40-DFE9F1920DB6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E68E64-16D2-B6F3-8838-5EF1073A3A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F99EBD-CFBD-2BE0-E34E-4248524C6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07D4D-7BB0-4534-BD45-4613EB05D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9710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B8279C41-8E8A-A02D-6763-B4EA26B22C47}"/>
              </a:ext>
            </a:extLst>
          </p:cNvPr>
          <p:cNvSpPr/>
          <p:nvPr/>
        </p:nvSpPr>
        <p:spPr>
          <a:xfrm>
            <a:off x="1425072" y="6564954"/>
            <a:ext cx="1080000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7BCCD34A-D5D7-4330-962E-351508503358}"/>
              </a:ext>
            </a:extLst>
          </p:cNvPr>
          <p:cNvSpPr/>
          <p:nvPr/>
        </p:nvSpPr>
        <p:spPr>
          <a:xfrm>
            <a:off x="115946" y="8225966"/>
            <a:ext cx="6644467" cy="509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defPPr>
              <a:defRPr lang="ja-JP"/>
            </a:defPPr>
            <a:lvl1pPr marL="0" indent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貸借したい農地がある</a:t>
            </a:r>
            <a:r>
              <a:rPr kumimoji="1"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市町村（農政担当課）、農業委員会、ＪＡ等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DE4EAB1F-1E15-49DA-977D-11956AF8CB65}"/>
              </a:ext>
            </a:extLst>
          </p:cNvPr>
          <p:cNvSpPr/>
          <p:nvPr/>
        </p:nvSpPr>
        <p:spPr>
          <a:xfrm>
            <a:off x="101621" y="8776967"/>
            <a:ext cx="6644466" cy="813829"/>
          </a:xfrm>
          <a:prstGeom prst="roundRect">
            <a:avLst>
              <a:gd name="adj" fmla="val 10215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defPPr>
              <a:defRPr lang="ja-JP"/>
            </a:defPPr>
            <a:lvl1pPr marL="0" indent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（公財）福岡県農業振興推進機構：「農地中間管理機構」</a:t>
            </a:r>
            <a:endParaRPr kumimoji="1" lang="en-US" altLang="ja-JP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福岡市中央区天神４</a:t>
            </a:r>
            <a:r>
              <a:rPr kumimoji="1"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-10-12</a:t>
            </a: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ＪＡ福岡県会館２階</a:t>
            </a:r>
            <a:endParaRPr kumimoji="1"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電話番号：</a:t>
            </a:r>
            <a:r>
              <a:rPr kumimoji="1"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092-716-8355</a:t>
            </a:r>
            <a:endParaRPr kumimoji="1" lang="ja-JP" altLang="en-US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91DF8CB-CD91-4232-9D11-756EE7F12771}"/>
              </a:ext>
            </a:extLst>
          </p:cNvPr>
          <p:cNvSpPr/>
          <p:nvPr/>
        </p:nvSpPr>
        <p:spPr>
          <a:xfrm>
            <a:off x="236210" y="137356"/>
            <a:ext cx="6328575" cy="915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8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農地の貸借は、令和７年４月から</a:t>
            </a:r>
            <a:r>
              <a:rPr lang="ja-JP" altLang="en-US" sz="28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原</a:t>
            </a:r>
            <a:r>
              <a:rPr kumimoji="1" lang="ja-JP" altLang="en-US" sz="28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則として</a:t>
            </a:r>
            <a:r>
              <a:rPr kumimoji="1" lang="ja-JP" altLang="en-US" sz="2800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農地中間管理事業</a:t>
            </a:r>
            <a:r>
              <a:rPr kumimoji="1" lang="ja-JP" altLang="en-US" sz="28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になりました。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31270045-6FA8-4959-9AA7-642AE669E1E2}"/>
              </a:ext>
            </a:extLst>
          </p:cNvPr>
          <p:cNvSpPr/>
          <p:nvPr/>
        </p:nvSpPr>
        <p:spPr>
          <a:xfrm>
            <a:off x="101366" y="1371138"/>
            <a:ext cx="6662192" cy="14846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en-US" altLang="ja-JP" sz="15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知事が指定する農地中間管理機構が、地域計画</a:t>
            </a:r>
            <a:r>
              <a:rPr kumimoji="1" lang="en-US" altLang="ja-JP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目標地図</a:t>
            </a:r>
            <a:r>
              <a:rPr kumimoji="1" lang="en-US" altLang="ja-JP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に位置づけた受け手に対し、出し手から借り受けた農地を貸し付ける事業です。</a:t>
            </a:r>
            <a:endParaRPr kumimoji="1" lang="en-US" altLang="ja-JP" sz="15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地域計画（目標地図）が策定されていない地域では、農業委員会の要請に応じて</a:t>
            </a:r>
            <a:endParaRPr kumimoji="1"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農地の貸借をします。</a:t>
            </a:r>
          </a:p>
          <a:p>
            <a:pPr algn="l"/>
            <a:endParaRPr kumimoji="1" lang="ja-JP" altLang="en-US" sz="15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角丸四角形 81">
            <a:extLst>
              <a:ext uri="{FF2B5EF4-FFF2-40B4-BE49-F238E27FC236}">
                <a16:creationId xmlns:a16="http://schemas.microsoft.com/office/drawing/2014/main" id="{70D17DC5-0A52-E6DA-ABD2-79D9AD1F1EA1}"/>
              </a:ext>
            </a:extLst>
          </p:cNvPr>
          <p:cNvSpPr/>
          <p:nvPr/>
        </p:nvSpPr>
        <p:spPr>
          <a:xfrm>
            <a:off x="97904" y="1119602"/>
            <a:ext cx="3207947" cy="353072"/>
          </a:xfrm>
          <a:prstGeom prst="roundRect">
            <a:avLst/>
          </a:prstGeom>
          <a:solidFill>
            <a:srgbClr val="FFCCFF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農地中間管理事業とは</a:t>
            </a: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A3F17AA7-AE75-4F09-BC3C-D5128F651447}"/>
              </a:ext>
            </a:extLst>
          </p:cNvPr>
          <p:cNvSpPr/>
          <p:nvPr/>
        </p:nvSpPr>
        <p:spPr>
          <a:xfrm>
            <a:off x="2056424" y="6501969"/>
            <a:ext cx="2603389" cy="6501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農地中間管理事業による農地の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貸借で、「地域計画（目標地図）」の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実現を！</a:t>
            </a:r>
          </a:p>
        </p:txBody>
      </p:sp>
      <p:pic>
        <p:nvPicPr>
          <p:cNvPr id="56" name="図 55">
            <a:extLst>
              <a:ext uri="{FF2B5EF4-FFF2-40B4-BE49-F238E27FC236}">
                <a16:creationId xmlns:a16="http://schemas.microsoft.com/office/drawing/2014/main" id="{78C2BAB9-E064-4B5C-9F67-A8DD0DC6BE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86" y="6443723"/>
            <a:ext cx="1881860" cy="1289283"/>
          </a:xfrm>
          <a:prstGeom prst="rect">
            <a:avLst/>
          </a:prstGeom>
        </p:spPr>
      </p:pic>
      <p:sp>
        <p:nvSpPr>
          <p:cNvPr id="60" name="矢印: 右 59">
            <a:extLst>
              <a:ext uri="{FF2B5EF4-FFF2-40B4-BE49-F238E27FC236}">
                <a16:creationId xmlns:a16="http://schemas.microsoft.com/office/drawing/2014/main" id="{977D51ED-26D1-42B8-BB66-D23BE63DA269}"/>
              </a:ext>
            </a:extLst>
          </p:cNvPr>
          <p:cNvSpPr/>
          <p:nvPr/>
        </p:nvSpPr>
        <p:spPr>
          <a:xfrm>
            <a:off x="2205212" y="7076276"/>
            <a:ext cx="2305812" cy="505296"/>
          </a:xfrm>
          <a:prstGeom prst="rightArrow">
            <a:avLst>
              <a:gd name="adj1" fmla="val 63793"/>
              <a:gd name="adj2" fmla="val 50000"/>
            </a:avLst>
          </a:prstGeom>
          <a:solidFill>
            <a:srgbClr val="FFC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pic>
        <p:nvPicPr>
          <p:cNvPr id="57" name="図 56">
            <a:extLst>
              <a:ext uri="{FF2B5EF4-FFF2-40B4-BE49-F238E27FC236}">
                <a16:creationId xmlns:a16="http://schemas.microsoft.com/office/drawing/2014/main" id="{DD890653-0236-4C85-BC11-8F09B7F115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2632" y="6424713"/>
            <a:ext cx="1930772" cy="1289283"/>
          </a:xfrm>
          <a:prstGeom prst="rect">
            <a:avLst/>
          </a:prstGeom>
        </p:spPr>
      </p:pic>
      <p:sp>
        <p:nvSpPr>
          <p:cNvPr id="59" name="思考の吹き出し: 雲形 58">
            <a:extLst>
              <a:ext uri="{FF2B5EF4-FFF2-40B4-BE49-F238E27FC236}">
                <a16:creationId xmlns:a16="http://schemas.microsoft.com/office/drawing/2014/main" id="{9D6B492F-AC40-4482-9009-3456021191FC}"/>
              </a:ext>
            </a:extLst>
          </p:cNvPr>
          <p:cNvSpPr/>
          <p:nvPr/>
        </p:nvSpPr>
        <p:spPr>
          <a:xfrm>
            <a:off x="4513783" y="5668166"/>
            <a:ext cx="2035190" cy="697178"/>
          </a:xfrm>
          <a:prstGeom prst="cloudCallou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農業者ごとにまとめ</a:t>
            </a:r>
            <a:endParaRPr kumimoji="1" lang="en-US" altLang="ja-JP" sz="1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て、使いやすく！</a:t>
            </a:r>
          </a:p>
        </p:txBody>
      </p:sp>
      <p:sp>
        <p:nvSpPr>
          <p:cNvPr id="58" name="思考の吹き出し: 雲形 57">
            <a:extLst>
              <a:ext uri="{FF2B5EF4-FFF2-40B4-BE49-F238E27FC236}">
                <a16:creationId xmlns:a16="http://schemas.microsoft.com/office/drawing/2014/main" id="{C8F1A567-F2CE-48D5-A255-5718F2DCD02E}"/>
              </a:ext>
            </a:extLst>
          </p:cNvPr>
          <p:cNvSpPr/>
          <p:nvPr/>
        </p:nvSpPr>
        <p:spPr>
          <a:xfrm>
            <a:off x="236210" y="5707432"/>
            <a:ext cx="2268862" cy="750646"/>
          </a:xfrm>
          <a:prstGeom prst="cloudCallou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農業者それぞれの</a:t>
            </a:r>
            <a:endParaRPr kumimoji="1" lang="en-US" altLang="ja-JP" sz="1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農地がバラバラに混在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54FDB855-DAC9-4903-A398-6B748DD78221}"/>
              </a:ext>
            </a:extLst>
          </p:cNvPr>
          <p:cNvSpPr/>
          <p:nvPr/>
        </p:nvSpPr>
        <p:spPr>
          <a:xfrm>
            <a:off x="3358119" y="3695896"/>
            <a:ext cx="2996587" cy="142467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目標地図</a:t>
            </a:r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とは、地域の農業者等による協議を踏まえ市町村が作成する「地域計画」において、農地一筆ごとに将来、誰が耕作するのかを示した、地域農業の未来設計図。　　</a:t>
            </a:r>
            <a:endParaRPr kumimoji="1"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市町村は、</a:t>
            </a:r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随時更新を実施。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7D335C1-6F16-BF12-CBC5-0F897D74A2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57372" y="3302972"/>
            <a:ext cx="438276" cy="560647"/>
          </a:xfrm>
          <a:prstGeom prst="rect">
            <a:avLst/>
          </a:prstGeom>
        </p:spPr>
      </p:pic>
      <p:sp>
        <p:nvSpPr>
          <p:cNvPr id="82" name="角丸四角形 81"/>
          <p:cNvSpPr/>
          <p:nvPr/>
        </p:nvSpPr>
        <p:spPr>
          <a:xfrm>
            <a:off x="74682" y="2795285"/>
            <a:ext cx="3207947" cy="372242"/>
          </a:xfrm>
          <a:prstGeom prst="roundRect">
            <a:avLst/>
          </a:prstGeom>
          <a:solidFill>
            <a:srgbClr val="FFCCFF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en-US" altLang="ja-JP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lang="ja-JP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en-US" altLang="ja-JP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lang="ja-JP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月からの仕組み</a:t>
            </a:r>
            <a:endParaRPr kumimoji="1" lang="ja-JP" altLang="en-US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角丸四角形 81">
            <a:extLst>
              <a:ext uri="{FF2B5EF4-FFF2-40B4-BE49-F238E27FC236}">
                <a16:creationId xmlns:a16="http://schemas.microsoft.com/office/drawing/2014/main" id="{B59D4446-A54F-D1D6-BD0A-178BA1C26016}"/>
              </a:ext>
            </a:extLst>
          </p:cNvPr>
          <p:cNvSpPr/>
          <p:nvPr/>
        </p:nvSpPr>
        <p:spPr>
          <a:xfrm>
            <a:off x="32881" y="7932657"/>
            <a:ext cx="5705084" cy="296719"/>
          </a:xfrm>
          <a:prstGeom prst="roundRect">
            <a:avLst/>
          </a:prstGeom>
          <a:solidFill>
            <a:srgbClr val="FFCCFF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この事業の詳しい内容・ご相談は、下記にお問い合わせ下さい</a:t>
            </a:r>
            <a:endParaRPr kumimoji="1" lang="ja-JP" altLang="en-US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49958AF9-BE14-2907-3C8F-4D4EB557F2A7}"/>
              </a:ext>
            </a:extLst>
          </p:cNvPr>
          <p:cNvGrpSpPr/>
          <p:nvPr/>
        </p:nvGrpSpPr>
        <p:grpSpPr>
          <a:xfrm>
            <a:off x="309264" y="3242602"/>
            <a:ext cx="2996587" cy="2409825"/>
            <a:chOff x="309264" y="3242602"/>
            <a:chExt cx="2996587" cy="2409825"/>
          </a:xfrm>
        </p:grpSpPr>
        <p:grpSp>
          <p:nvGrpSpPr>
            <p:cNvPr id="64" name="グループ化 63">
              <a:extLst>
                <a:ext uri="{FF2B5EF4-FFF2-40B4-BE49-F238E27FC236}">
                  <a16:creationId xmlns:a16="http://schemas.microsoft.com/office/drawing/2014/main" id="{2B211F51-3857-B331-57D2-6D33D87B8ED6}"/>
                </a:ext>
              </a:extLst>
            </p:cNvPr>
            <p:cNvGrpSpPr/>
            <p:nvPr/>
          </p:nvGrpSpPr>
          <p:grpSpPr>
            <a:xfrm>
              <a:off x="309264" y="3242602"/>
              <a:ext cx="2996587" cy="2409825"/>
              <a:chOff x="0" y="0"/>
              <a:chExt cx="2996587" cy="2409825"/>
            </a:xfrm>
          </p:grpSpPr>
          <p:pic>
            <p:nvPicPr>
              <p:cNvPr id="66" name="図 65">
                <a:extLst>
                  <a:ext uri="{FF2B5EF4-FFF2-40B4-BE49-F238E27FC236}">
                    <a16:creationId xmlns:a16="http://schemas.microsoft.com/office/drawing/2014/main" id="{F1CE330F-3B5B-46B7-AEFA-58B967F6AEE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/>
              <a:srcRect l="51640" t="30602" r="807" b="12880"/>
              <a:stretch/>
            </p:blipFill>
            <p:spPr>
              <a:xfrm>
                <a:off x="0" y="0"/>
                <a:ext cx="2996587" cy="2409825"/>
              </a:xfrm>
              <a:prstGeom prst="rect">
                <a:avLst/>
              </a:prstGeom>
            </p:spPr>
          </p:pic>
          <p:sp>
            <p:nvSpPr>
              <p:cNvPr id="67" name="正方形/長方形 66">
                <a:extLst>
                  <a:ext uri="{FF2B5EF4-FFF2-40B4-BE49-F238E27FC236}">
                    <a16:creationId xmlns:a16="http://schemas.microsoft.com/office/drawing/2014/main" id="{4504D163-AA64-A26A-AA2D-ED35A730F1F0}"/>
                  </a:ext>
                </a:extLst>
              </p:cNvPr>
              <p:cNvSpPr/>
              <p:nvPr/>
            </p:nvSpPr>
            <p:spPr>
              <a:xfrm flipH="1">
                <a:off x="1076319" y="552451"/>
                <a:ext cx="476253" cy="266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kumimoji="1" lang="ja-JP" altLang="en-US" sz="1000" b="1">
                    <a:solidFill>
                      <a:sysClr val="windowText" lastClr="000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（</a:t>
                </a:r>
                <a:r>
                  <a:rPr kumimoji="1" lang="en-US" altLang="ja-JP" sz="1000" b="1">
                    <a:solidFill>
                      <a:sysClr val="windowText" lastClr="000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※</a:t>
                </a:r>
                <a:r>
                  <a:rPr kumimoji="1" lang="ja-JP" altLang="en-US" sz="1000" b="1">
                    <a:solidFill>
                      <a:sysClr val="windowText" lastClr="000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）</a:t>
                </a:r>
              </a:p>
            </p:txBody>
          </p:sp>
        </p:grp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AF064866-0BCF-CD6B-05C0-8B14BD9CBB98}"/>
                </a:ext>
              </a:extLst>
            </p:cNvPr>
            <p:cNvSpPr txBox="1"/>
            <p:nvPr/>
          </p:nvSpPr>
          <p:spPr>
            <a:xfrm>
              <a:off x="417512" y="3638827"/>
              <a:ext cx="2758825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/>
                <a:t>地域計画</a:t>
              </a:r>
              <a:r>
                <a:rPr kumimoji="1" lang="en-US" altLang="ja-JP" b="1" dirty="0"/>
                <a:t>(</a:t>
              </a:r>
              <a:r>
                <a:rPr kumimoji="1" lang="ja-JP" altLang="en-US" b="1" dirty="0"/>
                <a:t>目標地図</a:t>
              </a:r>
              <a:r>
                <a:rPr kumimoji="1" lang="en-US" altLang="ja-JP" b="1" dirty="0"/>
                <a:t>)</a:t>
              </a:r>
              <a:r>
                <a:rPr kumimoji="1" lang="ja-JP" altLang="en-US" b="1" dirty="0"/>
                <a:t>の</a:t>
              </a:r>
              <a:endParaRPr kumimoji="1" lang="en-US" altLang="ja-JP" b="1" dirty="0"/>
            </a:p>
            <a:p>
              <a:pPr algn="ctr"/>
              <a:r>
                <a:rPr kumimoji="1" lang="ja-JP" altLang="en-US" b="1" dirty="0"/>
                <a:t>実現</a:t>
              </a:r>
              <a:r>
                <a:rPr kumimoji="1" lang="ja-JP" altLang="en-US" sz="1200" dirty="0"/>
                <a:t>に向けた</a:t>
              </a:r>
              <a:r>
                <a:rPr kumimoji="1" lang="ja-JP" altLang="en-US" b="1" dirty="0">
                  <a:solidFill>
                    <a:srgbClr val="FF66FF"/>
                  </a:solidFill>
                </a:rPr>
                <a:t>農地バンク</a:t>
              </a:r>
              <a:endParaRPr lang="en-US" altLang="ja-JP" b="1" dirty="0">
                <a:solidFill>
                  <a:srgbClr val="FF66FF"/>
                </a:solidFill>
              </a:endParaRPr>
            </a:p>
            <a:p>
              <a:r>
                <a:rPr kumimoji="1" lang="ja-JP" altLang="en-US" sz="1200" dirty="0"/>
                <a:t>　による農地の貸借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3005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2230</TotalTime>
  <Words>269</Words>
  <Application>Microsoft Office PowerPoint</Application>
  <PresentationFormat>A4 210 x 297 mm</PresentationFormat>
  <Paragraphs>27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HGS創英角ｺﾞｼｯｸUB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</vt:vector>
  </TitlesOfParts>
  <Company>福岡県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ちらし案</dc:title>
  <dc:creator>福岡県</dc:creator>
  <cp:lastModifiedBy>機構 推進</cp:lastModifiedBy>
  <cp:revision>114</cp:revision>
  <cp:lastPrinted>2025-04-28T07:04:01Z</cp:lastPrinted>
  <dcterms:created xsi:type="dcterms:W3CDTF">2023-03-06T05:45:45Z</dcterms:created>
  <dcterms:modified xsi:type="dcterms:W3CDTF">2025-04-30T08:36:17Z</dcterms:modified>
</cp:coreProperties>
</file>